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g"/><Relationship Id="rId2" Type="http://schemas.openxmlformats.org/officeDocument/2006/relationships/image" Target="../media/image-6-2.jpg"/><Relationship Id="rId3" Type="http://schemas.openxmlformats.org/officeDocument/2006/relationships/image" Target="../media/image-6-3.jpg"/><Relationship Id="rId4" Type="http://schemas.openxmlformats.org/officeDocument/2006/relationships/image" Target="../media/image-6-4.jpg"/><Relationship Id="rId5" Type="http://schemas.openxmlformats.org/officeDocument/2006/relationships/image" Target="../media/image-6-5.jpg"/><Relationship Id="rId6" Type="http://schemas.openxmlformats.org/officeDocument/2006/relationships/image" Target="../media/image-6-6.jp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10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7315200" cy="7315200"/>
          </a:xfrm>
          <a:prstGeom prst="ellipse">
            <a:avLst/>
          </a:prstGeom>
          <a:solidFill>
            <a:srgbClr val="1A4A7A">
              <a:alpha val="30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1828800"/>
            <a:ext cx="6400800" cy="6400800"/>
          </a:xfrm>
          <a:prstGeom prst="ellipse">
            <a:avLst/>
          </a:prstGeom>
          <a:solidFill>
            <a:srgbClr val="0E3556">
              <a:alpha val="2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 FILMS · EST. 2008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029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2026 · PITCH DECK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8229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spc="-4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Lieber</a:t>
            </a:r>
            <a:pPr indent="0" marL="0">
              <a:buNone/>
            </a:pPr>
            <a:r>
              <a:rPr lang="en-US" sz="11000" i="1" spc="-4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Films.</a:t>
            </a:r>
            <a:endParaRPr lang="en-US" sz="11000" dirty="0"/>
          </a:p>
        </p:txBody>
      </p:sp>
      <p:sp>
        <p:nvSpPr>
          <p:cNvPr id="7" name="Text 5"/>
          <p:cNvSpPr/>
          <p:nvPr/>
        </p:nvSpPr>
        <p:spPr>
          <a:xfrm>
            <a:off x="457200" y="3383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Athlete documentaries · Branded films · Water cinematography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3931920"/>
            <a:ext cx="731520" cy="0"/>
          </a:xfrm>
          <a:prstGeom prst="line">
            <a:avLst/>
          </a:prstGeom>
          <a:noFill/>
          <a:ln w="19050">
            <a:solidFill>
              <a:srgbClr val="C9A66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AARON@LIEBERFILMS.COM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029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LIEBERFILMS.COM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4736592"/>
            <a:ext cx="822960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10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-1371600"/>
            <a:ext cx="7315200" cy="7315200"/>
          </a:xfrm>
          <a:prstGeom prst="ellipse">
            <a:avLst/>
          </a:prstGeom>
          <a:solidFill>
            <a:srgbClr val="1A4A7A">
              <a:alpha val="3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§ 09 · CONTACT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0" spc="-3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a </a:t>
            </a:r>
            <a:pPr algn="ctr" indent="0" marL="0">
              <a:buNone/>
            </a:pPr>
            <a:r>
              <a:rPr lang="en-US" sz="8000" i="1" spc="-300" kern="0" dirty="0">
                <a:solidFill>
                  <a:srgbClr val="C9A6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project.</a:t>
            </a:r>
            <a:endParaRPr lang="en-US" sz="8000" dirty="0"/>
          </a:p>
        </p:txBody>
      </p:sp>
      <p:sp>
        <p:nvSpPr>
          <p:cNvPr id="5" name="Text 3"/>
          <p:cNvSpPr/>
          <p:nvPr/>
        </p:nvSpPr>
        <p:spPr>
          <a:xfrm>
            <a:off x="457200" y="28803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respond within two business days.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457200" y="3611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aaron@lieberfilms.com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4069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LIEBERFILMS.COM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AARON LIEBER · DIRECTOR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029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 FILMS · 2026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457200" y="4736592"/>
            <a:ext cx="822960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10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-1828800"/>
            <a:ext cx="7315200" cy="7315200"/>
          </a:xfrm>
          <a:prstGeom prst="ellipse">
            <a:avLst/>
          </a:prstGeom>
          <a:solidFill>
            <a:srgbClr val="164870">
              <a:alpha val="2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§ 01 · MANIFESTO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77724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32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Stories about athletes </a:t>
            </a:r>
            <a:pPr indent="0" marL="0">
              <a:lnSpc>
                <a:spcPct val="120000"/>
              </a:lnSpc>
              <a:buNone/>
            </a:pPr>
            <a:r>
              <a:rPr lang="en-US" sz="3200" i="1" spc="-1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moments of consequence,</a:t>
            </a:r>
            <a:pPr indent="0" marL="0">
              <a:lnSpc>
                <a:spcPct val="120000"/>
              </a:lnSpc>
              <a:buNone/>
            </a:pPr>
            <a:r>
              <a:rPr lang="en-US" sz="32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told from the water and from the inside. Multi-year shoots and 30-second spots. Feature documentaries and brand-funded series. </a:t>
            </a:r>
            <a:pPr indent="0" marL="0">
              <a:lnSpc>
                <a:spcPct val="120000"/>
              </a:lnSpc>
              <a:buNone/>
            </a:pPr>
            <a:r>
              <a:rPr lang="en-US" sz="3200" spc="-100" kern="0" dirty="0">
                <a:solidFill>
                  <a:srgbClr val="C9A6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company. Three crafts.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4526280"/>
            <a:ext cx="731520" cy="0"/>
          </a:xfrm>
          <a:prstGeom prst="line">
            <a:avLst/>
          </a:prstGeom>
          <a:noFill/>
          <a:ln w="9525">
            <a:solidFill>
              <a:srgbClr val="6B64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44348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AARON LIEBER, DIRECTOR · LIEBER FILMS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 FILMS · 2026 PITCH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029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01 · MANIFESTO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457200" y="4736592"/>
            <a:ext cx="822960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10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§ 02 · SELECTED CLIENTS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Selected clients.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6916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NIKE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514600" y="16916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514600" y="16916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SONY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0" y="16916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0" y="16916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NFLPA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629400" y="16916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29400" y="16916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ASICS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57200" y="23774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3774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PUMA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2514600" y="23774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14600" y="23774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WSL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0" y="23774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SLATER DESIGNS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629400" y="23774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629400" y="23774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G-SHOCK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57200" y="30632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0632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2514600" y="30632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514600" y="30632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572000" y="30632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0" y="30632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SURFRIDER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629400" y="3063240"/>
            <a:ext cx="2011680" cy="640080"/>
          </a:xfrm>
          <a:prstGeom prst="rect">
            <a:avLst/>
          </a:prstGeom>
          <a:solidFill>
            <a:srgbClr val="04101A"/>
          </a:solidFill>
          <a:ln w="6350">
            <a:solidFill>
              <a:srgbClr val="1C283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629400" y="306324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LIFEPROOF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457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 FILMS · 2026 PITCH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5029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02 · CLIENTS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457200" y="4736592"/>
            <a:ext cx="822960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10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§ 03 · WHAT WE DO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crafts. </a:t>
            </a:r>
            <a:pPr indent="0" marL="0">
              <a:buNone/>
            </a:pPr>
            <a:r>
              <a:rPr lang="en-US" sz="3600" i="1" spc="-1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company.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260604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96596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Director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2880360"/>
            <a:ext cx="26060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EA79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Branded films and commercials for athlete-led brands and the agencies behind them. From a 30-second spot to a 90-minute feature documentary.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0" y="1828800"/>
            <a:ext cx="260604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0" y="196596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002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200400" y="233172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Cinematographer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200400" y="2880360"/>
            <a:ext cx="26060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EA79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Signature water and action cinematography. Second-unit on larger productions where the camera needs to get where most rigs can't go.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943600" y="1828800"/>
            <a:ext cx="260604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0" y="196596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003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943600" y="233172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Documentary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943600" y="2880360"/>
            <a:ext cx="26060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EA79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Athlete and brand documentaries with multi-year access. Director of Bethany Hamilton: Unstoppable. Open to long-form athlete and brand projects.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 FILMS · 2026 PITCH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029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03 · CRAFTS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57200" y="4736592"/>
            <a:ext cx="822960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10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lf-deck/bethany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206240" y="0"/>
            <a:ext cx="493776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4206240" y="0"/>
            <a:ext cx="1371600" cy="5143500"/>
          </a:xfrm>
          <a:prstGeom prst="rect">
            <a:avLst/>
          </a:prstGeom>
          <a:solidFill>
            <a:srgbClr val="04101A">
              <a:alpha val="70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§ 04 · MARQUEE FEATURE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457200" y="1005840"/>
            <a:ext cx="38404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8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Bethany Hamilton</a:t>
            </a:r>
            <a:endParaRPr lang="en-US" sz="38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3800" i="1" spc="-1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Unstoppable.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i="1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six-year shoot, told from the water.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457200" y="3246120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DIRECTOR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1417320" y="324612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Aaron Lieber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457200" y="350215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EDITOR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1417320" y="3502152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Carol Martori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457200" y="3758184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YEAR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1417320" y="3758184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2018 · Theatrical 2019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57200" y="401421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LENGTH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1417320" y="4014216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97 minutes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457200" y="427024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WATCH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1417320" y="4270248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Netflix · Prime · Apple TV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457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 FILMS · 2026 PITCH</a:t>
            </a:r>
            <a:endParaRPr lang="en-US" sz="800" dirty="0"/>
          </a:p>
        </p:txBody>
      </p:sp>
      <p:sp>
        <p:nvSpPr>
          <p:cNvPr id="18" name="Text 15"/>
          <p:cNvSpPr/>
          <p:nvPr/>
        </p:nvSpPr>
        <p:spPr>
          <a:xfrm>
            <a:off x="5029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04 · BETHANY</a:t>
            </a:r>
            <a:endParaRPr lang="en-US" sz="800" dirty="0"/>
          </a:p>
        </p:txBody>
      </p:sp>
      <p:sp>
        <p:nvSpPr>
          <p:cNvPr id="19" name="Shape 16"/>
          <p:cNvSpPr/>
          <p:nvPr/>
        </p:nvSpPr>
        <p:spPr>
          <a:xfrm>
            <a:off x="457200" y="4736592"/>
            <a:ext cx="822960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10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§ 05 · SELECTED WORK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Selected recent work.</a:t>
            </a:r>
            <a:endParaRPr lang="en-US" sz="3200" dirty="0"/>
          </a:p>
        </p:txBody>
      </p:sp>
      <p:pic>
        <p:nvPicPr>
          <p:cNvPr id="4" name="Image 0" descr="/tmp/lf-deck/giannis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" y="1417320"/>
            <a:ext cx="2697480" cy="14173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2331720"/>
            <a:ext cx="2697480" cy="502920"/>
          </a:xfrm>
          <a:prstGeom prst="rect">
            <a:avLst/>
          </a:prstGeom>
          <a:solidFill>
            <a:srgbClr val="04101A">
              <a:alpha val="7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566928" y="1527048"/>
            <a:ext cx="1097280" cy="201168"/>
          </a:xfrm>
          <a:prstGeom prst="rect">
            <a:avLst/>
          </a:prstGeom>
          <a:solidFill>
            <a:srgbClr val="04101A">
              <a:alpha val="6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66928" y="1527048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300" kern="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BRAND · ATHLETE</a:t>
            </a:r>
            <a:endParaRPr lang="en-US" sz="700" dirty="0"/>
          </a:p>
        </p:txBody>
      </p:sp>
      <p:sp>
        <p:nvSpPr>
          <p:cNvPr id="8" name="Text 5"/>
          <p:cNvSpPr/>
          <p:nvPr/>
        </p:nvSpPr>
        <p:spPr>
          <a:xfrm>
            <a:off x="585216" y="2414016"/>
            <a:ext cx="18882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-3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× Giannis Antetokounmpo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2345436" y="2414016"/>
            <a:ext cx="6812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2024</a:t>
            </a:r>
            <a:endParaRPr lang="en-US" sz="900" dirty="0"/>
          </a:p>
        </p:txBody>
      </p:sp>
      <p:pic>
        <p:nvPicPr>
          <p:cNvPr id="10" name="Image 1" descr="/tmp/lf-deck/donald.jp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3246120" y="1417320"/>
            <a:ext cx="2697480" cy="1417320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3246120" y="2331720"/>
            <a:ext cx="2697480" cy="502920"/>
          </a:xfrm>
          <a:prstGeom prst="rect">
            <a:avLst/>
          </a:prstGeom>
          <a:solidFill>
            <a:srgbClr val="04101A">
              <a:alpha val="7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3355848" y="1527048"/>
            <a:ext cx="1097280" cy="201168"/>
          </a:xfrm>
          <a:prstGeom prst="rect">
            <a:avLst/>
          </a:prstGeom>
          <a:solidFill>
            <a:srgbClr val="04101A">
              <a:alpha val="6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3355848" y="1527048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300" kern="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BRAND · ATHLETE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3374136" y="2414016"/>
            <a:ext cx="18882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-3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× Aaron Donald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5134356" y="2414016"/>
            <a:ext cx="6812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2024</a:t>
            </a:r>
            <a:endParaRPr lang="en-US" sz="900" dirty="0"/>
          </a:p>
        </p:txBody>
      </p:sp>
      <p:pic>
        <p:nvPicPr>
          <p:cNvPr id="16" name="Image 2" descr="/tmp/lf-deck/wsl_os.jp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6035040" y="1417320"/>
            <a:ext cx="2697480" cy="1417320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6035040" y="2331720"/>
            <a:ext cx="2697480" cy="502920"/>
          </a:xfrm>
          <a:prstGeom prst="rect">
            <a:avLst/>
          </a:prstGeom>
          <a:solidFill>
            <a:srgbClr val="04101A">
              <a:alpha val="7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18" name="Shape 13"/>
          <p:cNvSpPr/>
          <p:nvPr/>
        </p:nvSpPr>
        <p:spPr>
          <a:xfrm>
            <a:off x="6144768" y="1527048"/>
            <a:ext cx="1097280" cy="201168"/>
          </a:xfrm>
          <a:prstGeom prst="rect">
            <a:avLst/>
          </a:prstGeom>
          <a:solidFill>
            <a:srgbClr val="04101A">
              <a:alpha val="6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19" name="Text 14"/>
          <p:cNvSpPr/>
          <p:nvPr/>
        </p:nvSpPr>
        <p:spPr>
          <a:xfrm>
            <a:off x="6144768" y="1527048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300" kern="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BRAND · WSL</a:t>
            </a:r>
            <a:endParaRPr lang="en-US" sz="700" dirty="0"/>
          </a:p>
        </p:txBody>
      </p:sp>
      <p:sp>
        <p:nvSpPr>
          <p:cNvPr id="20" name="Text 15"/>
          <p:cNvSpPr/>
          <p:nvPr/>
        </p:nvSpPr>
        <p:spPr>
          <a:xfrm>
            <a:off x="6163056" y="2414016"/>
            <a:ext cx="18882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-3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WSL × Original Sprout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7923276" y="2414016"/>
            <a:ext cx="6812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2025</a:t>
            </a:r>
            <a:endParaRPr lang="en-US" sz="900" dirty="0"/>
          </a:p>
        </p:txBody>
      </p:sp>
      <p:pic>
        <p:nvPicPr>
          <p:cNvPr id="22" name="Image 3" descr="/tmp/lf-deck/slater.jp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457200" y="3200400"/>
            <a:ext cx="2697480" cy="1417320"/>
          </a:xfrm>
          <a:prstGeom prst="rect">
            <a:avLst/>
          </a:prstGeom>
        </p:spPr>
      </p:pic>
      <p:sp>
        <p:nvSpPr>
          <p:cNvPr id="23" name="Shape 17"/>
          <p:cNvSpPr/>
          <p:nvPr/>
        </p:nvSpPr>
        <p:spPr>
          <a:xfrm>
            <a:off x="457200" y="4114800"/>
            <a:ext cx="2697480" cy="502920"/>
          </a:xfrm>
          <a:prstGeom prst="rect">
            <a:avLst/>
          </a:prstGeom>
          <a:solidFill>
            <a:srgbClr val="04101A">
              <a:alpha val="7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24" name="Shape 18"/>
          <p:cNvSpPr/>
          <p:nvPr/>
        </p:nvSpPr>
        <p:spPr>
          <a:xfrm>
            <a:off x="566928" y="3310128"/>
            <a:ext cx="1097280" cy="201168"/>
          </a:xfrm>
          <a:prstGeom prst="rect">
            <a:avLst/>
          </a:prstGeom>
          <a:solidFill>
            <a:srgbClr val="04101A">
              <a:alpha val="6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25" name="Text 19"/>
          <p:cNvSpPr/>
          <p:nvPr/>
        </p:nvSpPr>
        <p:spPr>
          <a:xfrm>
            <a:off x="566928" y="3310128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300" kern="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ICONIC · WATER</a:t>
            </a:r>
            <a:endParaRPr lang="en-US" sz="700" dirty="0"/>
          </a:p>
        </p:txBody>
      </p:sp>
      <p:sp>
        <p:nvSpPr>
          <p:cNvPr id="26" name="Text 20"/>
          <p:cNvSpPr/>
          <p:nvPr/>
        </p:nvSpPr>
        <p:spPr>
          <a:xfrm>
            <a:off x="585216" y="4197096"/>
            <a:ext cx="18882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-3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Kelly Slater · Great White Twin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2345436" y="4197096"/>
            <a:ext cx="6812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2023</a:t>
            </a:r>
            <a:endParaRPr lang="en-US" sz="900" dirty="0"/>
          </a:p>
        </p:txBody>
      </p:sp>
      <p:pic>
        <p:nvPicPr>
          <p:cNvPr id="28" name="Image 4" descr="/tmp/lf-deck/kanoa.jp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3246120" y="3200400"/>
            <a:ext cx="2697480" cy="1417320"/>
          </a:xfrm>
          <a:prstGeom prst="rect">
            <a:avLst/>
          </a:prstGeom>
        </p:spPr>
      </p:pic>
      <p:sp>
        <p:nvSpPr>
          <p:cNvPr id="29" name="Shape 22"/>
          <p:cNvSpPr/>
          <p:nvPr/>
        </p:nvSpPr>
        <p:spPr>
          <a:xfrm>
            <a:off x="3246120" y="4114800"/>
            <a:ext cx="2697480" cy="502920"/>
          </a:xfrm>
          <a:prstGeom prst="rect">
            <a:avLst/>
          </a:prstGeom>
          <a:solidFill>
            <a:srgbClr val="04101A">
              <a:alpha val="7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30" name="Shape 23"/>
          <p:cNvSpPr/>
          <p:nvPr/>
        </p:nvSpPr>
        <p:spPr>
          <a:xfrm>
            <a:off x="3355848" y="3310128"/>
            <a:ext cx="1097280" cy="201168"/>
          </a:xfrm>
          <a:prstGeom prst="rect">
            <a:avLst/>
          </a:prstGeom>
          <a:solidFill>
            <a:srgbClr val="04101A">
              <a:alpha val="6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31" name="Text 24"/>
          <p:cNvSpPr/>
          <p:nvPr/>
        </p:nvSpPr>
        <p:spPr>
          <a:xfrm>
            <a:off x="3355848" y="3310128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300" kern="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ATHLETE · WATER</a:t>
            </a:r>
            <a:endParaRPr lang="en-US" sz="700" dirty="0"/>
          </a:p>
        </p:txBody>
      </p:sp>
      <p:sp>
        <p:nvSpPr>
          <p:cNvPr id="32" name="Text 25"/>
          <p:cNvSpPr/>
          <p:nvPr/>
        </p:nvSpPr>
        <p:spPr>
          <a:xfrm>
            <a:off x="3374136" y="4197096"/>
            <a:ext cx="18882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-3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G-Shock × Kanoa Igarashi</a:t>
            </a:r>
            <a:endParaRPr lang="en-US" sz="1300" dirty="0"/>
          </a:p>
        </p:txBody>
      </p:sp>
      <p:sp>
        <p:nvSpPr>
          <p:cNvPr id="33" name="Text 26"/>
          <p:cNvSpPr/>
          <p:nvPr/>
        </p:nvSpPr>
        <p:spPr>
          <a:xfrm>
            <a:off x="5134356" y="4197096"/>
            <a:ext cx="6812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2023</a:t>
            </a:r>
            <a:endParaRPr lang="en-US" sz="900" dirty="0"/>
          </a:p>
        </p:txBody>
      </p:sp>
      <p:pic>
        <p:nvPicPr>
          <p:cNvPr id="34" name="Image 5" descr="/tmp/lf-deck/wild.jp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6035040" y="3200400"/>
            <a:ext cx="2697480" cy="1417320"/>
          </a:xfrm>
          <a:prstGeom prst="rect">
            <a:avLst/>
          </a:prstGeom>
        </p:spPr>
      </p:pic>
      <p:sp>
        <p:nvSpPr>
          <p:cNvPr id="35" name="Shape 27"/>
          <p:cNvSpPr/>
          <p:nvPr/>
        </p:nvSpPr>
        <p:spPr>
          <a:xfrm>
            <a:off x="6035040" y="4114800"/>
            <a:ext cx="2697480" cy="502920"/>
          </a:xfrm>
          <a:prstGeom prst="rect">
            <a:avLst/>
          </a:prstGeom>
          <a:solidFill>
            <a:srgbClr val="04101A">
              <a:alpha val="7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36" name="Shape 28"/>
          <p:cNvSpPr/>
          <p:nvPr/>
        </p:nvSpPr>
        <p:spPr>
          <a:xfrm>
            <a:off x="6144768" y="3310128"/>
            <a:ext cx="1097280" cy="201168"/>
          </a:xfrm>
          <a:prstGeom prst="rect">
            <a:avLst/>
          </a:prstGeom>
          <a:solidFill>
            <a:srgbClr val="04101A">
              <a:alpha val="65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37" name="Text 29"/>
          <p:cNvSpPr/>
          <p:nvPr/>
        </p:nvSpPr>
        <p:spPr>
          <a:xfrm>
            <a:off x="6144768" y="3310128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300" kern="0" dirty="0">
                <a:solidFill>
                  <a:srgbClr val="EFE7D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AWARD WINNER</a:t>
            </a:r>
            <a:endParaRPr lang="en-US" sz="700" dirty="0"/>
          </a:p>
        </p:txBody>
      </p:sp>
      <p:sp>
        <p:nvSpPr>
          <p:cNvPr id="38" name="Text 30"/>
          <p:cNvSpPr/>
          <p:nvPr/>
        </p:nvSpPr>
        <p:spPr>
          <a:xfrm>
            <a:off x="6163056" y="4197096"/>
            <a:ext cx="18882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-3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Wild · RED</a:t>
            </a:r>
            <a:endParaRPr lang="en-US" sz="1300" dirty="0"/>
          </a:p>
        </p:txBody>
      </p:sp>
      <p:sp>
        <p:nvSpPr>
          <p:cNvPr id="39" name="Text 31"/>
          <p:cNvSpPr/>
          <p:nvPr/>
        </p:nvSpPr>
        <p:spPr>
          <a:xfrm>
            <a:off x="7923276" y="4197096"/>
            <a:ext cx="6812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2015</a:t>
            </a:r>
            <a:endParaRPr lang="en-US" sz="900" dirty="0"/>
          </a:p>
        </p:txBody>
      </p:sp>
      <p:sp>
        <p:nvSpPr>
          <p:cNvPr id="40" name="Text 32"/>
          <p:cNvSpPr/>
          <p:nvPr/>
        </p:nvSpPr>
        <p:spPr>
          <a:xfrm>
            <a:off x="457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 FILMS · 2026 PITCH</a:t>
            </a:r>
            <a:endParaRPr lang="en-US" sz="800" dirty="0"/>
          </a:p>
        </p:txBody>
      </p:sp>
      <p:sp>
        <p:nvSpPr>
          <p:cNvPr id="41" name="Text 33"/>
          <p:cNvSpPr/>
          <p:nvPr/>
        </p:nvSpPr>
        <p:spPr>
          <a:xfrm>
            <a:off x="5029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05 · WORK</a:t>
            </a:r>
            <a:endParaRPr lang="en-US" sz="800" dirty="0"/>
          </a:p>
        </p:txBody>
      </p:sp>
      <p:sp>
        <p:nvSpPr>
          <p:cNvPr id="42" name="Shape 34"/>
          <p:cNvSpPr/>
          <p:nvPr/>
        </p:nvSpPr>
        <p:spPr>
          <a:xfrm>
            <a:off x="457200" y="4736592"/>
            <a:ext cx="822960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10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§ 06 · BY THE NUMBERS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Seventeen years. Counting.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196596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148840"/>
            <a:ext cx="1965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spc="-200" kern="0" dirty="0">
                <a:solidFill>
                  <a:srgbClr val="C9A6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361188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AEA79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YEARS DIRECTING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2560320" y="1920240"/>
            <a:ext cx="196596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0" y="2148840"/>
            <a:ext cx="1965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spc="-200" kern="0" dirty="0">
                <a:solidFill>
                  <a:srgbClr val="C9A6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50+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2560320" y="361188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AEA79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BRAND CAMPAIGNS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663440" y="1920240"/>
            <a:ext cx="196596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0" y="2148840"/>
            <a:ext cx="1965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spc="-200" kern="0" dirty="0">
                <a:solidFill>
                  <a:srgbClr val="C9A6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7200" dirty="0"/>
          </a:p>
        </p:txBody>
      </p:sp>
      <p:sp>
        <p:nvSpPr>
          <p:cNvPr id="12" name="Text 10"/>
          <p:cNvSpPr/>
          <p:nvPr/>
        </p:nvSpPr>
        <p:spPr>
          <a:xfrm>
            <a:off x="4663440" y="361188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AEA79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THEATRICAL FEATURE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766560" y="1920240"/>
            <a:ext cx="196596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766560" y="2148840"/>
            <a:ext cx="1965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spc="-200" kern="0" dirty="0">
                <a:solidFill>
                  <a:srgbClr val="C9A6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7200" dirty="0"/>
          </a:p>
        </p:txBody>
      </p:sp>
      <p:sp>
        <p:nvSpPr>
          <p:cNvPr id="15" name="Text 13"/>
          <p:cNvSpPr/>
          <p:nvPr/>
        </p:nvSpPr>
        <p:spPr>
          <a:xfrm>
            <a:off x="6766560" y="361188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AEA79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YEARS LONGEST SHOOT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" y="4023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Multi-year athlete trust. Signature water cinematography. Director, DP, and documentary craft under one roof.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 FILMS · 2026 PITCH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029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06 · NUMBERS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457200" y="4736592"/>
            <a:ext cx="822960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10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§ 07 · WHY LIEBER FILMS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spc="-10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</a:t>
            </a:r>
            <a:pPr indent="0" marL="0">
              <a:buNone/>
            </a:pPr>
            <a:r>
              <a:rPr lang="en-US" sz="3600" i="1" spc="-100" kern="0" dirty="0">
                <a:solidFill>
                  <a:srgbClr val="AEA79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393192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8013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spc="-3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Multi-year athlete trust.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246888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EA79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Six years embedded with Bethany Hamilton's family for the Lionsgate-distributed feature. The same access discipline shows up on a 30-second spot.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26280" y="1691640"/>
            <a:ext cx="393192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26280" y="180136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02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526280" y="210312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spc="-3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Signature water cinematography.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526280" y="246888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EA79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Seventeen years of getting the camera where most rigs can't go. Shot in Hawaii, Tahiti, Fiji, California, Costa Rica.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108960"/>
            <a:ext cx="393192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2186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03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" y="352044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spc="-3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Director, DP, and doc under one roof.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57200" y="388620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EA79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Bid for any single craft or the full package. No three separate vendors, no creative drift between the brief and the final cut.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26280" y="3108960"/>
            <a:ext cx="393192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26280" y="32186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04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26280" y="352044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spc="-3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Brand-funded storytelling that ages well.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526280" y="388620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EA79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Nike, NFLPA, Sony, ASICS, Puma, WSL, Slater Designs, G-Shock, Surfrider. Work made for brands, watched for itself.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 FILMS · 2026 PITCH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5029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07 · WHY US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457200" y="4736592"/>
            <a:ext cx="822960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10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§ 08 · WATCH THE REEL</a:t>
            </a:r>
            <a:endParaRPr lang="en-US" sz="900" dirty="0"/>
          </a:p>
        </p:txBody>
      </p:sp>
      <p:pic>
        <p:nvPicPr>
          <p:cNvPr id="3" name="Image 0" descr="/tmp/lf-deck/reel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1828800" y="868680"/>
            <a:ext cx="5486400" cy="30861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1828800" y="868680"/>
            <a:ext cx="5486400" cy="3086100"/>
          </a:xfrm>
          <a:prstGeom prst="rect">
            <a:avLst/>
          </a:prstGeom>
          <a:solidFill>
            <a:srgbClr val="04101A">
              <a:alpha val="50000"/>
            </a:srgbClr>
          </a:solidFill>
          <a:ln w="12700">
            <a:solidFill>
              <a:srgbClr val="04101A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60520" y="2000250"/>
            <a:ext cx="822960" cy="822960"/>
          </a:xfrm>
          <a:prstGeom prst="ellipse">
            <a:avLst/>
          </a:prstGeom>
          <a:solidFill>
            <a:srgbClr val="C9A66B"/>
          </a:solidFill>
          <a:ln w="12700">
            <a:solidFill>
              <a:srgbClr val="C9A66B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60520" y="200025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4101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▶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spc="-50" kern="0" dirty="0">
                <a:solidFill>
                  <a:srgbClr val="EFE7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 Water Cinema Reel.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300" kern="0" dirty="0">
                <a:solidFill>
                  <a:srgbClr val="C9A66B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vimeo.com/1151770983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LIEBER FILMS · 2026 PITCH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5029200" y="4800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400" kern="0" dirty="0">
                <a:solidFill>
                  <a:srgbClr val="6B6457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08 · REEL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457200" y="4736592"/>
            <a:ext cx="8229600" cy="0"/>
          </a:xfrm>
          <a:prstGeom prst="line">
            <a:avLst/>
          </a:prstGeom>
          <a:noFill/>
          <a:ln w="6350">
            <a:solidFill>
              <a:srgbClr val="1C2837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Lieber Films · Pitch Deck 2026</dc:title>
  <dc:subject>PptxGenJS Presentation</dc:subject>
  <dc:creator>Aaron Lieber · Lieber Films</dc:creator>
  <cp:lastModifiedBy>Aaron Lieber · Lieber Films</cp:lastModifiedBy>
  <cp:revision>1</cp:revision>
  <dcterms:created xsi:type="dcterms:W3CDTF">2026-04-30T16:06:38Z</dcterms:created>
  <dcterms:modified xsi:type="dcterms:W3CDTF">2026-04-30T16:06:38Z</dcterms:modified>
</cp:coreProperties>
</file>